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60" r:id="rId4"/>
    <p:sldId id="257" r:id="rId5"/>
    <p:sldId id="258" r:id="rId6"/>
    <p:sldId id="259" r:id="rId7"/>
    <p:sldId id="261" r:id="rId8"/>
    <p:sldId id="262" r:id="rId9"/>
    <p:sldId id="264" r:id="rId10"/>
    <p:sldId id="265" r:id="rId11"/>
    <p:sldId id="266" r:id="rId12"/>
    <p:sldId id="267" r:id="rId13"/>
    <p:sldId id="269" r:id="rId14"/>
    <p:sldId id="270" r:id="rId15"/>
    <p:sldId id="271" r:id="rId16"/>
    <p:sldId id="272" r:id="rId17"/>
    <p:sldId id="273" r:id="rId18"/>
    <p:sldId id="274" r:id="rId19"/>
    <p:sldId id="281" r:id="rId20"/>
    <p:sldId id="282" r:id="rId21"/>
    <p:sldId id="275" r:id="rId22"/>
    <p:sldId id="276" r:id="rId23"/>
    <p:sldId id="277" r:id="rId24"/>
    <p:sldId id="278" r:id="rId25"/>
    <p:sldId id="279" r:id="rId26"/>
    <p:sldId id="280"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AA13F2-80CF-4103-88C4-97760B5AF79F}"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69014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A13F2-80CF-4103-88C4-97760B5AF79F}"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326728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A13F2-80CF-4103-88C4-97760B5AF79F}"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71152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A13F2-80CF-4103-88C4-97760B5AF79F}"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4094445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AA13F2-80CF-4103-88C4-97760B5AF79F}"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99044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AA13F2-80CF-4103-88C4-97760B5AF79F}"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2640687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AA13F2-80CF-4103-88C4-97760B5AF79F}" type="datetimeFigureOut">
              <a:rPr lang="en-US" smtClean="0"/>
              <a:t>9/2/2016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323447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AA13F2-80CF-4103-88C4-97760B5AF79F}" type="datetimeFigureOut">
              <a:rPr lang="en-US" smtClean="0"/>
              <a:t>9/2/2016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2093702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A13F2-80CF-4103-88C4-97760B5AF79F}" type="datetimeFigureOut">
              <a:rPr lang="en-US" smtClean="0"/>
              <a:t>9/2/2016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1947136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A13F2-80CF-4103-88C4-97760B5AF79F}"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385175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A13F2-80CF-4103-88C4-97760B5AF79F}"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120051-49E3-42A8-A8F1-2D294759E41D}" type="slidenum">
              <a:rPr lang="en-US" smtClean="0"/>
              <a:t>‹#›</a:t>
            </a:fld>
            <a:endParaRPr lang="en-US"/>
          </a:p>
        </p:txBody>
      </p:sp>
    </p:spTree>
    <p:extLst>
      <p:ext uri="{BB962C8B-B14F-4D97-AF65-F5344CB8AC3E}">
        <p14:creationId xmlns:p14="http://schemas.microsoft.com/office/powerpoint/2010/main" val="1489786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A13F2-80CF-4103-88C4-97760B5AF79F}" type="datetimeFigureOut">
              <a:rPr lang="en-US" smtClean="0"/>
              <a:t>9/2/2016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120051-49E3-42A8-A8F1-2D294759E41D}" type="slidenum">
              <a:rPr lang="en-US" smtClean="0"/>
              <a:t>‹#›</a:t>
            </a:fld>
            <a:endParaRPr lang="en-US"/>
          </a:p>
        </p:txBody>
      </p:sp>
    </p:spTree>
    <p:extLst>
      <p:ext uri="{BB962C8B-B14F-4D97-AF65-F5344CB8AC3E}">
        <p14:creationId xmlns:p14="http://schemas.microsoft.com/office/powerpoint/2010/main" val="2919274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2017 WSSDA  Legislative Positions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2236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FUNDING AND ALLOCATIONS </a:t>
            </a:r>
            <a:r>
              <a:rPr lang="en-US" dirty="0" smtClean="0"/>
              <a:t/>
            </a:r>
            <a:br>
              <a:rPr lang="en-US" dirty="0" smtClean="0"/>
            </a:br>
            <a:r>
              <a:rPr lang="en-US" b="1" dirty="0" smtClean="0"/>
              <a:t>STATE FUNDING, APPORTIONMENT, AND LEVIES</a:t>
            </a:r>
            <a:endParaRPr lang="en-US" dirty="0"/>
          </a:p>
        </p:txBody>
      </p:sp>
      <p:sp>
        <p:nvSpPr>
          <p:cNvPr id="3" name="Content Placeholder 2"/>
          <p:cNvSpPr>
            <a:spLocks noGrp="1"/>
          </p:cNvSpPr>
          <p:nvPr>
            <p:ph idx="1"/>
          </p:nvPr>
        </p:nvSpPr>
        <p:spPr/>
        <p:txBody>
          <a:bodyPr>
            <a:normAutofit lnSpcReduction="10000"/>
          </a:bodyPr>
          <a:lstStyle/>
          <a:p>
            <a:r>
              <a:rPr lang="en-US" b="1" dirty="0" smtClean="0"/>
              <a:t>15</a:t>
            </a:r>
            <a:r>
              <a:rPr lang="en-US" b="1" dirty="0"/>
              <a:t>. 7.1.1 Levy Equalization/Levy Lid/Grandfathered Inequities </a:t>
            </a:r>
            <a:endParaRPr lang="en-US" dirty="0"/>
          </a:p>
          <a:p>
            <a:r>
              <a:rPr lang="en-US" dirty="0"/>
              <a:t>Recommendation: DO PASS AS AMENDED Submitted by: Legislative Committee </a:t>
            </a:r>
          </a:p>
          <a:p>
            <a:r>
              <a:rPr lang="en-US" dirty="0"/>
              <a:t>WSSDA shall initiate and/or support legislation which would </a:t>
            </a:r>
            <a:r>
              <a:rPr lang="en-US" dirty="0" smtClean="0"/>
              <a:t>remove </a:t>
            </a:r>
            <a:r>
              <a:rPr lang="en-US" dirty="0"/>
              <a:t>grandfathered inequities in K-12 education levy lids. </a:t>
            </a:r>
            <a:r>
              <a:rPr lang="en-US" dirty="0" smtClean="0"/>
              <a:t>Increase </a:t>
            </a:r>
            <a:r>
              <a:rPr lang="en-US" dirty="0"/>
              <a:t>the percent of levy impacted by local effort assistance (LEA) to 20 percent. </a:t>
            </a:r>
          </a:p>
          <a:p>
            <a:r>
              <a:rPr lang="en-US" dirty="0"/>
              <a:t>WSSDA opposes reining in or repealing the levy lid; however, if an increase in the levy lid were adopted by the Legislature, WSSDA supports requiring that LEA be fully funded and a commensurate increase in LEA be included. </a:t>
            </a:r>
          </a:p>
        </p:txBody>
      </p:sp>
    </p:spTree>
    <p:extLst>
      <p:ext uri="{BB962C8B-B14F-4D97-AF65-F5344CB8AC3E}">
        <p14:creationId xmlns:p14="http://schemas.microsoft.com/office/powerpoint/2010/main" val="1182418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162561"/>
            <a:ext cx="10703560" cy="1528128"/>
          </a:xfrm>
        </p:spPr>
        <p:txBody>
          <a:bodyPr>
            <a:normAutofit fontScale="90000"/>
          </a:bodyPr>
          <a:lstStyle/>
          <a:p>
            <a:r>
              <a:rPr lang="en-US" b="1" dirty="0" smtClean="0"/>
              <a:t>Part Three: Eliminations of Standing Legislative Positions – 3 have been identified</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Part </a:t>
            </a:r>
            <a:r>
              <a:rPr lang="en-US" dirty="0"/>
              <a:t>three considers eliminations of existing SLPs. Article IX, Section 6, B-3 of WSSDA’s by-laws directs the Legislative Committee to review about 20% of the association’s Standing Legislative Positions for possible updates through amendment or elimination. Districts may also propose amendments or eliminations. </a:t>
            </a:r>
          </a:p>
        </p:txBody>
      </p:sp>
    </p:spTree>
    <p:extLst>
      <p:ext uri="{BB962C8B-B14F-4D97-AF65-F5344CB8AC3E}">
        <p14:creationId xmlns:p14="http://schemas.microsoft.com/office/powerpoint/2010/main" val="3719962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7.1.23 Grandfathered Inequities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Recommendation</a:t>
            </a:r>
            <a:r>
              <a:rPr lang="en-US" dirty="0"/>
              <a:t>: DO PASS Submitted by: Legislative Committee </a:t>
            </a:r>
          </a:p>
          <a:p>
            <a:r>
              <a:rPr lang="en-US" dirty="0"/>
              <a:t>WSSDA shall initiate and/or support legislation that removes grandfathered inequities in K-12 education levy lids</a:t>
            </a:r>
            <a:r>
              <a:rPr lang="en-US" dirty="0" smtClean="0"/>
              <a:t>. (</a:t>
            </a:r>
            <a:r>
              <a:rPr lang="en-US" dirty="0"/>
              <a:t>Adopted 2014) </a:t>
            </a:r>
            <a:endParaRPr lang="en-US" dirty="0" smtClean="0"/>
          </a:p>
          <a:p>
            <a:pPr marL="0" indent="0">
              <a:buNone/>
            </a:pPr>
            <a:endParaRPr lang="en-US" dirty="0"/>
          </a:p>
          <a:p>
            <a:r>
              <a:rPr lang="en-US" b="1" dirty="0"/>
              <a:t>ARGUMENT FOR ELIMINATION: </a:t>
            </a:r>
            <a:endParaRPr lang="en-US" dirty="0"/>
          </a:p>
          <a:p>
            <a:r>
              <a:rPr lang="en-US" dirty="0"/>
              <a:t>In order to reduce redundancy among Standing Legislative Positions; the Legislative Committee combined two current SLPs into one by amending 7.1.1. In the last round of voting, </a:t>
            </a:r>
            <a:r>
              <a:rPr lang="en-US" dirty="0" smtClean="0"/>
              <a:t>we were </a:t>
            </a:r>
            <a:r>
              <a:rPr lang="en-US" dirty="0"/>
              <a:t>asked to approve that amendment. This proposal would eliminate the redundant SLP. </a:t>
            </a:r>
          </a:p>
        </p:txBody>
      </p:sp>
    </p:spTree>
    <p:extLst>
      <p:ext uri="{BB962C8B-B14F-4D97-AF65-F5344CB8AC3E}">
        <p14:creationId xmlns:p14="http://schemas.microsoft.com/office/powerpoint/2010/main" val="138534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Regular Calendar – 37 proposals listed</a:t>
            </a:r>
            <a:r>
              <a:rPr lang="en-US" dirty="0" smtClean="0"/>
              <a:t/>
            </a:r>
            <a:br>
              <a:rPr lang="en-US" dirty="0" smtClean="0"/>
            </a:br>
            <a:endParaRPr lang="en-US" dirty="0"/>
          </a:p>
        </p:txBody>
      </p:sp>
      <p:sp>
        <p:nvSpPr>
          <p:cNvPr id="3" name="Content Placeholder 2"/>
          <p:cNvSpPr>
            <a:spLocks noGrp="1"/>
          </p:cNvSpPr>
          <p:nvPr>
            <p:ph idx="1"/>
          </p:nvPr>
        </p:nvSpPr>
        <p:spPr>
          <a:xfrm>
            <a:off x="670560" y="1158240"/>
            <a:ext cx="10683240" cy="5018723"/>
          </a:xfrm>
        </p:spPr>
        <p:txBody>
          <a:bodyPr>
            <a:normAutofit lnSpcReduction="10000"/>
          </a:bodyPr>
          <a:lstStyle/>
          <a:p>
            <a:r>
              <a:rPr lang="en-US" dirty="0" smtClean="0"/>
              <a:t>The </a:t>
            </a:r>
            <a:r>
              <a:rPr lang="en-US" dirty="0"/>
              <a:t>Regular Calendar includes positions put forward by school districts or the Legislative Committee for consideration by the Assembly for WSSDA’s legislative agenda for 2016. </a:t>
            </a:r>
            <a:endParaRPr lang="en-US" dirty="0" smtClean="0"/>
          </a:p>
          <a:p>
            <a:endParaRPr lang="en-US" dirty="0" smtClean="0"/>
          </a:p>
          <a:p>
            <a:r>
              <a:rPr lang="en-US" b="1" dirty="0" smtClean="0"/>
              <a:t>Alternative </a:t>
            </a:r>
            <a:r>
              <a:rPr lang="en-US" b="1" dirty="0"/>
              <a:t>Assessments for High School Graduation Requirements &amp; </a:t>
            </a:r>
            <a:r>
              <a:rPr lang="en-US" b="1" dirty="0" smtClean="0"/>
              <a:t>Accountability; NBR 26. </a:t>
            </a:r>
            <a:r>
              <a:rPr lang="en-US" dirty="0"/>
              <a:t>Recommendation: </a:t>
            </a:r>
            <a:r>
              <a:rPr lang="en-US" b="1" dirty="0"/>
              <a:t>DO NOT PASS </a:t>
            </a:r>
            <a:r>
              <a:rPr lang="en-US" dirty="0"/>
              <a:t>Submitted by: Spokane School District </a:t>
            </a:r>
            <a:endParaRPr lang="en-US" dirty="0" smtClean="0"/>
          </a:p>
          <a:p>
            <a:r>
              <a:rPr lang="en-US" dirty="0" smtClean="0"/>
              <a:t>Recommend reviewing the argument for and against.</a:t>
            </a:r>
          </a:p>
          <a:p>
            <a:pPr marL="0" indent="0">
              <a:buNone/>
            </a:pPr>
            <a:endParaRPr lang="en-US" dirty="0" smtClean="0"/>
          </a:p>
          <a:p>
            <a:r>
              <a:rPr lang="en-US" b="1" dirty="0"/>
              <a:t>Academic Rigor and Equity in Public </a:t>
            </a:r>
            <a:r>
              <a:rPr lang="en-US" b="1" dirty="0" smtClean="0"/>
              <a:t>Education; NBR 27.  </a:t>
            </a:r>
            <a:endParaRPr lang="en-US" dirty="0"/>
          </a:p>
          <a:p>
            <a:r>
              <a:rPr lang="en-US" dirty="0"/>
              <a:t>Recommendation: DO PASS Submitted by: Legislative Committee </a:t>
            </a:r>
            <a:endParaRPr lang="en-US" dirty="0" smtClean="0"/>
          </a:p>
          <a:p>
            <a:endParaRPr lang="en-US" b="1" dirty="0" smtClean="0"/>
          </a:p>
          <a:p>
            <a:endParaRPr lang="en-US" dirty="0"/>
          </a:p>
        </p:txBody>
      </p:sp>
    </p:spTree>
    <p:extLst>
      <p:ext uri="{BB962C8B-B14F-4D97-AF65-F5344CB8AC3E}">
        <p14:creationId xmlns:p14="http://schemas.microsoft.com/office/powerpoint/2010/main" val="1509533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Expanding Access to and Equitable Funding for all Dual Credit Options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Recommendation</a:t>
            </a:r>
            <a:r>
              <a:rPr lang="en-US" dirty="0"/>
              <a:t>: DO PASS Submitted by: Legislative Committee </a:t>
            </a:r>
            <a:r>
              <a:rPr lang="en-US" dirty="0" smtClean="0"/>
              <a:t>Introduced </a:t>
            </a:r>
            <a:r>
              <a:rPr lang="en-US" dirty="0"/>
              <a:t>in: 2016 </a:t>
            </a:r>
            <a:endParaRPr lang="en-US" dirty="0" smtClean="0"/>
          </a:p>
          <a:p>
            <a:endParaRPr lang="en-US" dirty="0"/>
          </a:p>
          <a:p>
            <a:r>
              <a:rPr lang="en-US" dirty="0"/>
              <a:t>WSSDA shall initiate and/or support legislation that provides a stable and equitable funding system for all of Washington’s Dual Credit options. Every student who chooses to take a dual credit option should have all of the costs (tuition, books, fees &amp; transportation) paid for as is the case for students who choose to take classes solely through their public high school. </a:t>
            </a:r>
            <a:endParaRPr lang="en-US" dirty="0" smtClean="0"/>
          </a:p>
          <a:p>
            <a:r>
              <a:rPr lang="en-US" dirty="0" smtClean="0"/>
              <a:t>The </a:t>
            </a:r>
            <a:r>
              <a:rPr lang="en-US" dirty="0"/>
              <a:t>dual credit funding should apply, but not be limited to, classes taken through the AP/IB/Cambridge systems, Running Start, Tech Prep, College in the High School, on-line college coursework and participating classes at our state’s Skill Centers. </a:t>
            </a:r>
          </a:p>
        </p:txBody>
      </p:sp>
    </p:spTree>
    <p:extLst>
      <p:ext uri="{BB962C8B-B14F-4D97-AF65-F5344CB8AC3E}">
        <p14:creationId xmlns:p14="http://schemas.microsoft.com/office/powerpoint/2010/main" val="22434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more clearly defined, online High School and Beyond Plan for Every Student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Recommendation</a:t>
            </a:r>
            <a:r>
              <a:rPr lang="en-US" dirty="0"/>
              <a:t>: DO PASS Submitted by: Tumwater School </a:t>
            </a:r>
            <a:r>
              <a:rPr lang="en-US" dirty="0" smtClean="0"/>
              <a:t>District Introduced </a:t>
            </a:r>
            <a:r>
              <a:rPr lang="en-US" dirty="0"/>
              <a:t>in: 2016 </a:t>
            </a:r>
          </a:p>
          <a:p>
            <a:r>
              <a:rPr lang="en-US" dirty="0"/>
              <a:t>WSSDA shall Initiate and/or support legislation that clarifies the minimum required components of a High School and Beyond Plan. </a:t>
            </a:r>
            <a:endParaRPr lang="en-US" dirty="0" smtClean="0"/>
          </a:p>
          <a:p>
            <a:r>
              <a:rPr lang="en-US" dirty="0" smtClean="0"/>
              <a:t>Inherent </a:t>
            </a:r>
            <a:r>
              <a:rPr lang="en-US" dirty="0"/>
              <a:t>in this clarification will be encouragement for the development of, and free access to, an online HSBP that can be used as the framework for documenting students’ personalized pathway decisions and for providing career and college readiness curriculum to all students. </a:t>
            </a:r>
          </a:p>
        </p:txBody>
      </p:sp>
    </p:spTree>
    <p:extLst>
      <p:ext uri="{BB962C8B-B14F-4D97-AF65-F5344CB8AC3E}">
        <p14:creationId xmlns:p14="http://schemas.microsoft.com/office/powerpoint/2010/main" val="3012435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Attract and Retain High Quality Staff in Hard-to-staff Schools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Recommendation</a:t>
            </a:r>
            <a:r>
              <a:rPr lang="en-US" dirty="0"/>
              <a:t>: DO PASS Submitted by: Legislative Committee </a:t>
            </a:r>
            <a:r>
              <a:rPr lang="en-US" dirty="0" smtClean="0"/>
              <a:t>Introduced </a:t>
            </a:r>
            <a:r>
              <a:rPr lang="en-US" dirty="0"/>
              <a:t>in: 2015 </a:t>
            </a:r>
            <a:endParaRPr lang="en-US" dirty="0" smtClean="0"/>
          </a:p>
          <a:p>
            <a:endParaRPr lang="en-US" dirty="0"/>
          </a:p>
          <a:p>
            <a:r>
              <a:rPr lang="en-US" dirty="0"/>
              <a:t>WSSDA shall initiate and/or support legislation that encourages equity across the state through incentives structured to enhance the ability of small, property-poor, or hard-to-staff districts to attract and retain staff. </a:t>
            </a:r>
            <a:endParaRPr lang="en-US" dirty="0" smtClean="0"/>
          </a:p>
          <a:p>
            <a:endParaRPr lang="en-US" dirty="0"/>
          </a:p>
          <a:p>
            <a:r>
              <a:rPr lang="en-US" b="1" dirty="0"/>
              <a:t>ARGUMENT FOR: </a:t>
            </a:r>
            <a:endParaRPr lang="en-US" dirty="0"/>
          </a:p>
          <a:p>
            <a:r>
              <a:rPr lang="en-US" dirty="0"/>
              <a:t>It is the paramount duty of the state to ensure an education for every child in the state. But some districts, especially small or less affluent districts, have a much harder time attracting and retaining high quality staff. An unstable staff prevents cohesiveness and continuity for students. Consistency in staffing leads to team building and linear growth for staff and students alike. </a:t>
            </a:r>
          </a:p>
        </p:txBody>
      </p:sp>
    </p:spTree>
    <p:extLst>
      <p:ext uri="{BB962C8B-B14F-4D97-AF65-F5344CB8AC3E}">
        <p14:creationId xmlns:p14="http://schemas.microsoft.com/office/powerpoint/2010/main" val="1470384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Regional Collaboration of Choice/Magnet Programs </a:t>
            </a:r>
            <a:r>
              <a:rPr lang="en-US" dirty="0" smtClean="0"/>
              <a:t/>
            </a:r>
            <a:br>
              <a:rPr lang="en-US" dirty="0" smtClean="0"/>
            </a:br>
            <a:endParaRPr lang="en-US" dirty="0"/>
          </a:p>
        </p:txBody>
      </p:sp>
      <p:sp>
        <p:nvSpPr>
          <p:cNvPr id="3" name="Content Placeholder 2"/>
          <p:cNvSpPr>
            <a:spLocks noGrp="1"/>
          </p:cNvSpPr>
          <p:nvPr>
            <p:ph idx="1"/>
          </p:nvPr>
        </p:nvSpPr>
        <p:spPr>
          <a:xfrm>
            <a:off x="589280" y="1097280"/>
            <a:ext cx="10764520" cy="5079683"/>
          </a:xfrm>
        </p:spPr>
        <p:txBody>
          <a:bodyPr>
            <a:normAutofit fontScale="85000" lnSpcReduction="20000"/>
          </a:bodyPr>
          <a:lstStyle/>
          <a:p>
            <a:r>
              <a:rPr lang="en-US" dirty="0" smtClean="0"/>
              <a:t>Recommendation</a:t>
            </a:r>
            <a:r>
              <a:rPr lang="en-US" dirty="0"/>
              <a:t>: DO PASS Submitted by: Legislative Committee </a:t>
            </a:r>
            <a:r>
              <a:rPr lang="en-US" dirty="0" smtClean="0"/>
              <a:t>Introduced </a:t>
            </a:r>
            <a:r>
              <a:rPr lang="en-US" dirty="0"/>
              <a:t>in: 2015 </a:t>
            </a:r>
            <a:endParaRPr lang="en-US" dirty="0" smtClean="0"/>
          </a:p>
          <a:p>
            <a:endParaRPr lang="en-US" dirty="0"/>
          </a:p>
          <a:p>
            <a:r>
              <a:rPr lang="en-US" dirty="0"/>
              <a:t>WSSDA shall initiate and/or support legislation that addresses the resource </a:t>
            </a:r>
            <a:r>
              <a:rPr lang="en-US" dirty="0" smtClean="0"/>
              <a:t>challenges </a:t>
            </a:r>
            <a:r>
              <a:rPr lang="en-US" dirty="0"/>
              <a:t>faced by districts in providing their students access to choice/magnet programs. </a:t>
            </a:r>
            <a:endParaRPr lang="en-US" dirty="0" smtClean="0"/>
          </a:p>
          <a:p>
            <a:r>
              <a:rPr lang="en-US" dirty="0" smtClean="0"/>
              <a:t>To </a:t>
            </a:r>
            <a:r>
              <a:rPr lang="en-US" dirty="0"/>
              <a:t>ensure equitable access to educational opportunities for all students in Washington, and to avoid duplication, the state will incentivize regional cooperation by providing operating and capital costs, and student transportation between districts when they share programs of choice/magnets within their Education Service District boundaries. </a:t>
            </a:r>
          </a:p>
          <a:p>
            <a:r>
              <a:rPr lang="en-US" b="1" dirty="0"/>
              <a:t>ARGUMENT FOR: </a:t>
            </a:r>
            <a:endParaRPr lang="en-US" dirty="0"/>
          </a:p>
          <a:p>
            <a:r>
              <a:rPr lang="en-US" dirty="0"/>
              <a:t>Not all districts have the capacity and/or resources to provide extensive choice/magnet programs. State regional cooperation incentives for equal access to these programs currently are too narrow. Two exemplars: the state incentive for regional districts’ cooperation for Skill Centers and Higher Ed, and district pilots of the Collaborative School for Innovation and Success program. </a:t>
            </a:r>
          </a:p>
          <a:p>
            <a:endParaRPr lang="en-US" dirty="0"/>
          </a:p>
        </p:txBody>
      </p:sp>
    </p:spTree>
    <p:extLst>
      <p:ext uri="{BB962C8B-B14F-4D97-AF65-F5344CB8AC3E}">
        <p14:creationId xmlns:p14="http://schemas.microsoft.com/office/powerpoint/2010/main" val="5956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School Board Compensation – Proposals 45</a:t>
            </a:r>
            <a:endParaRPr lang="en-US" dirty="0"/>
          </a:p>
        </p:txBody>
      </p:sp>
      <p:sp>
        <p:nvSpPr>
          <p:cNvPr id="3" name="Content Placeholder 2"/>
          <p:cNvSpPr>
            <a:spLocks noGrp="1"/>
          </p:cNvSpPr>
          <p:nvPr>
            <p:ph idx="1"/>
          </p:nvPr>
        </p:nvSpPr>
        <p:spPr/>
        <p:txBody>
          <a:bodyPr/>
          <a:lstStyle/>
          <a:p>
            <a:r>
              <a:rPr lang="en-US" dirty="0" smtClean="0"/>
              <a:t>Recommendation</a:t>
            </a:r>
            <a:r>
              <a:rPr lang="en-US" dirty="0"/>
              <a:t>: </a:t>
            </a:r>
            <a:r>
              <a:rPr lang="en-US" b="1" dirty="0"/>
              <a:t>DO NOT PASS </a:t>
            </a:r>
            <a:r>
              <a:rPr lang="en-US" dirty="0"/>
              <a:t>Submitted by: Stanwood-Camano </a:t>
            </a:r>
            <a:r>
              <a:rPr lang="en-US" dirty="0" smtClean="0"/>
              <a:t>introduced </a:t>
            </a:r>
            <a:r>
              <a:rPr lang="en-US" dirty="0"/>
              <a:t>in: 2016 </a:t>
            </a:r>
            <a:endParaRPr lang="en-US" dirty="0" smtClean="0"/>
          </a:p>
          <a:p>
            <a:pPr marL="0" indent="0">
              <a:buNone/>
            </a:pPr>
            <a:endParaRPr lang="en-US" dirty="0"/>
          </a:p>
          <a:p>
            <a:r>
              <a:rPr lang="en-US" dirty="0"/>
              <a:t>WSSDA shall initiate and/or support legislation to establish and fund a program that compensates school board directors with a monthly stipend if they complete a series of training classes provided by WSSDA and continue to update their skill set. </a:t>
            </a:r>
            <a:endParaRPr lang="en-US" dirty="0" smtClean="0"/>
          </a:p>
          <a:p>
            <a:r>
              <a:rPr lang="en-US" dirty="0" smtClean="0"/>
              <a:t>Recommend reviewing the For and Against Arguments provided on the next slide.</a:t>
            </a:r>
            <a:endParaRPr lang="en-US" dirty="0"/>
          </a:p>
        </p:txBody>
      </p:sp>
    </p:spTree>
    <p:extLst>
      <p:ext uri="{BB962C8B-B14F-4D97-AF65-F5344CB8AC3E}">
        <p14:creationId xmlns:p14="http://schemas.microsoft.com/office/powerpoint/2010/main" val="2357556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ARGUMENT FOR: </a:t>
            </a:r>
            <a:endParaRPr lang="en-US" dirty="0"/>
          </a:p>
        </p:txBody>
      </p:sp>
      <p:sp>
        <p:nvSpPr>
          <p:cNvPr id="3" name="Content Placeholder 2"/>
          <p:cNvSpPr>
            <a:spLocks noGrp="1"/>
          </p:cNvSpPr>
          <p:nvPr>
            <p:ph idx="1"/>
          </p:nvPr>
        </p:nvSpPr>
        <p:spPr>
          <a:xfrm>
            <a:off x="589280" y="1442720"/>
            <a:ext cx="10764520" cy="4734243"/>
          </a:xfrm>
        </p:spPr>
        <p:txBody>
          <a:bodyPr>
            <a:normAutofit fontScale="85000" lnSpcReduction="20000"/>
          </a:bodyPr>
          <a:lstStyle/>
          <a:p>
            <a:r>
              <a:rPr lang="en-US" dirty="0" smtClean="0"/>
              <a:t>This </a:t>
            </a:r>
            <a:r>
              <a:rPr lang="en-US" dirty="0"/>
              <a:t>proposal advocates for dedicated funding for training and education of school board directors. We would not hire a teacher that does not have the necessary expertise in their craft. Therefore, school directors should also be held to the same standard and expectation for being well-trained and “up-to-date” on current trends in education. </a:t>
            </a:r>
            <a:endParaRPr lang="en-US" dirty="0" smtClean="0"/>
          </a:p>
          <a:p>
            <a:endParaRPr lang="en-US" dirty="0" smtClean="0"/>
          </a:p>
          <a:p>
            <a:r>
              <a:rPr lang="en-US" dirty="0" smtClean="0"/>
              <a:t>This </a:t>
            </a:r>
            <a:r>
              <a:rPr lang="en-US" dirty="0"/>
              <a:t>proposal links that training to financial compensation to serve as an incentive that encourages school directors to receive the training necessary to do their jobs well. The present law regarding school director compensation is inconsistent as it relies on local decisions and funds for director compensation, and ultimately discriminates against districts that have limited resources. </a:t>
            </a:r>
            <a:endParaRPr lang="en-US" dirty="0" smtClean="0"/>
          </a:p>
          <a:p>
            <a:endParaRPr lang="en-US" dirty="0" smtClean="0"/>
          </a:p>
          <a:p>
            <a:r>
              <a:rPr lang="en-US" dirty="0" smtClean="0"/>
              <a:t>This </a:t>
            </a:r>
            <a:r>
              <a:rPr lang="en-US" dirty="0"/>
              <a:t>proposal advocates that the Legislature establish (and fund) a program that compensates school board members with a monthly stipend IF they complete a series of training classes established by WSSDA AND continue to update their knowledge and skills. </a:t>
            </a:r>
          </a:p>
        </p:txBody>
      </p:sp>
    </p:spTree>
    <p:extLst>
      <p:ext uri="{BB962C8B-B14F-4D97-AF65-F5344CB8AC3E}">
        <p14:creationId xmlns:p14="http://schemas.microsoft.com/office/powerpoint/2010/main" val="243258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WSSDA 2015 Legislative Assembly – Priority Ranking for 2016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Last September, 168 </a:t>
            </a:r>
            <a:r>
              <a:rPr lang="en-US" dirty="0"/>
              <a:t>school leaders representing 82 districts attended WSSDA’s annual Legislative Assembly. </a:t>
            </a:r>
            <a:endParaRPr lang="en-US" dirty="0" smtClean="0"/>
          </a:p>
          <a:p>
            <a:r>
              <a:rPr lang="en-US" dirty="0" smtClean="0"/>
              <a:t>The </a:t>
            </a:r>
            <a:r>
              <a:rPr lang="en-US" dirty="0"/>
              <a:t>Assembly approved 39 new positions, added nine Standing Legislative Positions, amended six, and eliminated seven. Then, the districts in attendance voted for their top 10 legislative priorities. </a:t>
            </a:r>
            <a:endParaRPr lang="en-US" dirty="0" smtClean="0"/>
          </a:p>
          <a:p>
            <a:r>
              <a:rPr lang="en-US" dirty="0" smtClean="0"/>
              <a:t>A </a:t>
            </a:r>
            <a:r>
              <a:rPr lang="en-US" dirty="0"/>
              <a:t>“short list” of top priorities for 2016 </a:t>
            </a:r>
            <a:r>
              <a:rPr lang="en-US" dirty="0" smtClean="0"/>
              <a:t>was adopted </a:t>
            </a:r>
            <a:r>
              <a:rPr lang="en-US" dirty="0"/>
              <a:t>by the </a:t>
            </a:r>
            <a:r>
              <a:rPr lang="en-US" dirty="0" smtClean="0"/>
              <a:t>WSSDA Board </a:t>
            </a:r>
            <a:r>
              <a:rPr lang="en-US" dirty="0"/>
              <a:t>of Directors in </a:t>
            </a:r>
            <a:r>
              <a:rPr lang="en-US" dirty="0" smtClean="0"/>
              <a:t>November; and then were used is discussions with Legislature during the WSSDA Legislative Conference is January 2016.</a:t>
            </a:r>
          </a:p>
          <a:p>
            <a:r>
              <a:rPr lang="en-US" dirty="0" smtClean="0"/>
              <a:t>2016 proposals are available for review and are filed in OneNote.</a:t>
            </a:r>
            <a:endParaRPr lang="en-US" dirty="0"/>
          </a:p>
        </p:txBody>
      </p:sp>
    </p:spTree>
    <p:extLst>
      <p:ext uri="{BB962C8B-B14F-4D97-AF65-F5344CB8AC3E}">
        <p14:creationId xmlns:p14="http://schemas.microsoft.com/office/powerpoint/2010/main" val="2503507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0" y="500063"/>
            <a:ext cx="10541000" cy="841058"/>
          </a:xfrm>
        </p:spPr>
        <p:txBody>
          <a:bodyPr/>
          <a:lstStyle/>
          <a:p>
            <a:r>
              <a:rPr lang="en-US" b="1" dirty="0" smtClean="0"/>
              <a:t>ARGUMENT AGAINST</a:t>
            </a:r>
            <a:endParaRPr lang="en-US" dirty="0"/>
          </a:p>
        </p:txBody>
      </p:sp>
      <p:sp>
        <p:nvSpPr>
          <p:cNvPr id="3" name="Content Placeholder 2"/>
          <p:cNvSpPr>
            <a:spLocks noGrp="1"/>
          </p:cNvSpPr>
          <p:nvPr>
            <p:ph idx="1"/>
          </p:nvPr>
        </p:nvSpPr>
        <p:spPr>
          <a:xfrm>
            <a:off x="670560" y="1178560"/>
            <a:ext cx="10683240" cy="4998403"/>
          </a:xfrm>
        </p:spPr>
        <p:txBody>
          <a:bodyPr>
            <a:normAutofit fontScale="77500" lnSpcReduction="20000"/>
          </a:bodyPr>
          <a:lstStyle/>
          <a:p>
            <a:pPr marL="0" indent="0">
              <a:buNone/>
            </a:pPr>
            <a:endParaRPr lang="en-US" dirty="0"/>
          </a:p>
          <a:p>
            <a:r>
              <a:rPr lang="en-US" b="1" dirty="0"/>
              <a:t>All new funding to education needs to be focused on meeting the state’s basic education obligations</a:t>
            </a:r>
            <a:r>
              <a:rPr lang="en-US" dirty="0" smtClean="0"/>
              <a:t>.</a:t>
            </a:r>
          </a:p>
          <a:p>
            <a:endParaRPr lang="en-US" dirty="0" smtClean="0"/>
          </a:p>
          <a:p>
            <a:r>
              <a:rPr lang="en-US" dirty="0" smtClean="0"/>
              <a:t> </a:t>
            </a:r>
            <a:r>
              <a:rPr lang="en-US" dirty="0"/>
              <a:t>While training support for school directors is important, RCW 28A.343.400 already allows for boards of directors to receive compensation from local sources of up to fifty dollars per day (for a maximum of $4,800) for attending board meetings and for performing other services on behalf of the school district. The decision as to whether or not to compensate directors currently resides with local school districts and many boards choose to waive this option. In addition, many school directors already have extensive experience in other elected offices or on nonprofit boards. Requiring a “one-size-fits-all” training mandate could be unnecessary for some directors and detrimental to encouraging citizens to run for their local school board</a:t>
            </a:r>
            <a:r>
              <a:rPr lang="en-US" b="1" dirty="0" smtClean="0"/>
              <a:t>.</a:t>
            </a:r>
          </a:p>
          <a:p>
            <a:endParaRPr lang="en-US" b="1" dirty="0" smtClean="0"/>
          </a:p>
          <a:p>
            <a:r>
              <a:rPr lang="en-US" b="1" dirty="0" smtClean="0"/>
              <a:t> </a:t>
            </a:r>
            <a:r>
              <a:rPr lang="en-US" b="1" dirty="0"/>
              <a:t>Advocating for new, dedicated state funding for director training will take the focus off of basic education and student learning and could be a barrier to new directors. </a:t>
            </a:r>
          </a:p>
          <a:p>
            <a:pPr marL="0" indent="0">
              <a:buNone/>
            </a:pPr>
            <a:r>
              <a:rPr lang="en-US" b="1" dirty="0" smtClean="0"/>
              <a:t> </a:t>
            </a:r>
            <a:endParaRPr lang="en-US" b="1" dirty="0"/>
          </a:p>
        </p:txBody>
      </p:sp>
    </p:spTree>
    <p:extLst>
      <p:ext uri="{BB962C8B-B14F-4D97-AF65-F5344CB8AC3E}">
        <p14:creationId xmlns:p14="http://schemas.microsoft.com/office/powerpoint/2010/main" val="3701952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440" y="365125"/>
            <a:ext cx="10500360" cy="650875"/>
          </a:xfrm>
        </p:spPr>
        <p:txBody>
          <a:bodyPr>
            <a:normAutofit fontScale="90000"/>
          </a:bodyPr>
          <a:lstStyle/>
          <a:p>
            <a:r>
              <a:rPr lang="en-US" b="1" dirty="0" smtClean="0"/>
              <a:t>Public Record Requests </a:t>
            </a:r>
            <a:endParaRPr lang="en-US" dirty="0"/>
          </a:p>
        </p:txBody>
      </p:sp>
      <p:sp>
        <p:nvSpPr>
          <p:cNvPr id="3" name="Content Placeholder 2"/>
          <p:cNvSpPr>
            <a:spLocks noGrp="1"/>
          </p:cNvSpPr>
          <p:nvPr>
            <p:ph idx="1"/>
          </p:nvPr>
        </p:nvSpPr>
        <p:spPr>
          <a:xfrm>
            <a:off x="487680" y="1016000"/>
            <a:ext cx="10866120" cy="5160963"/>
          </a:xfrm>
        </p:spPr>
        <p:txBody>
          <a:bodyPr>
            <a:normAutofit/>
          </a:bodyPr>
          <a:lstStyle/>
          <a:p>
            <a:r>
              <a:rPr lang="en-US" sz="2000" dirty="0" smtClean="0"/>
              <a:t>Recommendation</a:t>
            </a:r>
            <a:r>
              <a:rPr lang="en-US" sz="2000" dirty="0"/>
              <a:t>: DO PASS Submitted by: Legislative Committee </a:t>
            </a:r>
            <a:r>
              <a:rPr lang="en-US" sz="2000" dirty="0" smtClean="0"/>
              <a:t>Introduced </a:t>
            </a:r>
            <a:r>
              <a:rPr lang="en-US" sz="2000" dirty="0"/>
              <a:t>in: </a:t>
            </a:r>
            <a:r>
              <a:rPr lang="en-US" sz="2000" dirty="0" smtClean="0"/>
              <a:t>2015.</a:t>
            </a:r>
          </a:p>
          <a:p>
            <a:endParaRPr lang="en-US" sz="2000" dirty="0"/>
          </a:p>
          <a:p>
            <a:r>
              <a:rPr lang="en-US" sz="2000" dirty="0"/>
              <a:t>WSSDA supports legislation that includes a reasonable charge for requests for electronic copies of public records, a method for collecting a reasonable deposit for any size records request, and a process for determining when public record requests are frivolous or harassing. </a:t>
            </a:r>
            <a:endParaRPr lang="en-US" sz="2000" dirty="0" smtClean="0"/>
          </a:p>
          <a:p>
            <a:endParaRPr lang="en-US" sz="2000" dirty="0"/>
          </a:p>
          <a:p>
            <a:r>
              <a:rPr lang="en-US" sz="2000" b="1" dirty="0"/>
              <a:t>ARGUMENT FOR: </a:t>
            </a:r>
            <a:endParaRPr lang="en-US" sz="2000" dirty="0"/>
          </a:p>
          <a:p>
            <a:r>
              <a:rPr lang="en-US" sz="2000" dirty="0"/>
              <a:t>The Public Records Act (PRA) safeguards access to public information and enhances confidence in school management and student learning. The PRA, passed before computers were indispensable to the world we live in, allows a reasonable charge for providing paper copies of public records, but is silent about electronic copies. Currently, most public records requests are for electronic files. The vast majority of requests are specific, reasonable, and easily filled. However, a growing number of requests are so large they place an unreasonable financial burden on districts and undermine their paramount duty to educate students. This position is meant to address this growing challenge for school districts. </a:t>
            </a:r>
          </a:p>
        </p:txBody>
      </p:sp>
    </p:spTree>
    <p:extLst>
      <p:ext uri="{BB962C8B-B14F-4D97-AF65-F5344CB8AC3E}">
        <p14:creationId xmlns:p14="http://schemas.microsoft.com/office/powerpoint/2010/main" val="454943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FUNDING AND ALLOCATIONS </a:t>
            </a:r>
            <a:r>
              <a:rPr lang="en-US" dirty="0" smtClean="0"/>
              <a:t/>
            </a:r>
            <a:br>
              <a:rPr lang="en-US" dirty="0" smtClean="0"/>
            </a:br>
            <a:r>
              <a:rPr lang="en-US" b="1" dirty="0" smtClean="0"/>
              <a:t>STATE FUNDING, APPORTIONMENT, AND LEVIES:</a:t>
            </a:r>
            <a:endParaRPr lang="en-US" dirty="0"/>
          </a:p>
        </p:txBody>
      </p:sp>
      <p:sp>
        <p:nvSpPr>
          <p:cNvPr id="3" name="Content Placeholder 2"/>
          <p:cNvSpPr>
            <a:spLocks noGrp="1"/>
          </p:cNvSpPr>
          <p:nvPr>
            <p:ph idx="1"/>
          </p:nvPr>
        </p:nvSpPr>
        <p:spPr/>
        <p:txBody>
          <a:bodyPr/>
          <a:lstStyle/>
          <a:p>
            <a:endParaRPr lang="en-US" dirty="0"/>
          </a:p>
          <a:p>
            <a:r>
              <a:rPr lang="en-US" b="1" dirty="0" smtClean="0"/>
              <a:t>49 – 58 (Compensation </a:t>
            </a:r>
            <a:r>
              <a:rPr lang="en-US" b="1" dirty="0"/>
              <a:t>Technical Working Group </a:t>
            </a:r>
            <a:r>
              <a:rPr lang="en-US" b="1" dirty="0" smtClean="0"/>
              <a:t>Recommendations) </a:t>
            </a:r>
            <a:endParaRPr lang="en-US" dirty="0"/>
          </a:p>
          <a:p>
            <a:r>
              <a:rPr lang="en-US" dirty="0"/>
              <a:t>Recommendation: DO PASS Submitted by: Legislative Committee </a:t>
            </a:r>
          </a:p>
          <a:p>
            <a:r>
              <a:rPr lang="en-US" dirty="0"/>
              <a:t>Introduced in: 2014 </a:t>
            </a:r>
            <a:endParaRPr lang="en-US" dirty="0" smtClean="0"/>
          </a:p>
          <a:p>
            <a:endParaRPr lang="en-US" dirty="0"/>
          </a:p>
          <a:p>
            <a:r>
              <a:rPr lang="en-US" dirty="0"/>
              <a:t>WSSDA supports legislation that implements the recommendations of the Compensation Technical Working Group submitted to the Legislature in June 2012. </a:t>
            </a:r>
          </a:p>
        </p:txBody>
      </p:sp>
    </p:spTree>
    <p:extLst>
      <p:ext uri="{BB962C8B-B14F-4D97-AF65-F5344CB8AC3E}">
        <p14:creationId xmlns:p14="http://schemas.microsoft.com/office/powerpoint/2010/main" val="2874408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Hold Harmless While the State Transitions from Levy to State Funding </a:t>
            </a:r>
            <a:r>
              <a:rPr lang="en-US" dirty="0" smtClean="0"/>
              <a:t> </a:t>
            </a:r>
          </a:p>
          <a:p>
            <a:r>
              <a:rPr lang="en-US" b="1" dirty="0"/>
              <a:t>Levy Equalization Funding and </a:t>
            </a:r>
            <a:r>
              <a:rPr lang="en-US" b="1" dirty="0" smtClean="0"/>
              <a:t>Formulas</a:t>
            </a:r>
          </a:p>
          <a:p>
            <a:r>
              <a:rPr lang="en-US" b="1" dirty="0"/>
              <a:t>Use of Levy Funds for Non-Basic Education </a:t>
            </a:r>
            <a:r>
              <a:rPr lang="en-US" b="1" dirty="0" smtClean="0"/>
              <a:t>Programs</a:t>
            </a:r>
          </a:p>
          <a:p>
            <a:r>
              <a:rPr lang="en-US" b="1" dirty="0"/>
              <a:t>Fiscal Notes and Unfunded </a:t>
            </a:r>
            <a:r>
              <a:rPr lang="en-US" b="1" dirty="0" smtClean="0"/>
              <a:t>Mandates</a:t>
            </a:r>
          </a:p>
          <a:p>
            <a:r>
              <a:rPr lang="en-US" b="1" dirty="0"/>
              <a:t>Fully Fund Facilities for Mandated Class Size </a:t>
            </a:r>
            <a:r>
              <a:rPr lang="en-US" b="1" dirty="0" smtClean="0"/>
              <a:t>Reduction</a:t>
            </a:r>
            <a:r>
              <a:rPr lang="en-US" b="1" dirty="0"/>
              <a:t> ARGUMENT FOR: </a:t>
            </a:r>
            <a:endParaRPr lang="en-US" dirty="0"/>
          </a:p>
          <a:p>
            <a:pPr marL="0" indent="0">
              <a:buNone/>
            </a:pPr>
            <a:r>
              <a:rPr lang="en-US" dirty="0" smtClean="0"/>
              <a:t>(With </a:t>
            </a:r>
            <a:r>
              <a:rPr lang="en-US" dirty="0"/>
              <a:t>the currently required 60% majority required to pass school construction bonds, a growing number of districts are unable to access the matching funds needed to qualify to receive K-3 class-size reduction grants. This position advocates that the state fully fund any requirements related to class-size reduction mandates</a:t>
            </a:r>
            <a:r>
              <a:rPr lang="en-US" dirty="0" smtClean="0"/>
              <a:t>.).</a:t>
            </a:r>
            <a:endParaRPr lang="en-US" b="1" dirty="0" smtClean="0"/>
          </a:p>
          <a:p>
            <a:endParaRPr lang="en-US" dirty="0"/>
          </a:p>
        </p:txBody>
      </p:sp>
    </p:spTree>
    <p:extLst>
      <p:ext uri="{BB962C8B-B14F-4D97-AF65-F5344CB8AC3E}">
        <p14:creationId xmlns:p14="http://schemas.microsoft.com/office/powerpoint/2010/main" val="1512909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CONSTRUCTION AND TRANSPORTATION FUNDING</a:t>
            </a:r>
            <a:r>
              <a:rPr lang="en-US" b="1" dirty="0" smtClean="0"/>
              <a:t>:  Item NBR 58</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State Sales Tax Offset Dedicated to a School Construction Fund </a:t>
            </a:r>
            <a:endParaRPr lang="en-US" dirty="0"/>
          </a:p>
          <a:p>
            <a:r>
              <a:rPr lang="en-US" dirty="0"/>
              <a:t>Recommendation: DO PASS Submitted by: Legislative Committee </a:t>
            </a:r>
          </a:p>
          <a:p>
            <a:r>
              <a:rPr lang="en-US" dirty="0"/>
              <a:t>Introduced in: 2016 </a:t>
            </a:r>
          </a:p>
          <a:p>
            <a:r>
              <a:rPr lang="en-US" dirty="0"/>
              <a:t>WSSDA shall initiate and/or support legislation that creates a new state account that would be funded in an amount equal to state sales taxes collected from school districts for construction project costs and to be used to provide capital construction funding for school districts. </a:t>
            </a:r>
          </a:p>
          <a:p>
            <a:r>
              <a:rPr lang="en-US" b="1" dirty="0"/>
              <a:t>ARGUMENT FOR: </a:t>
            </a:r>
            <a:endParaRPr lang="en-US" dirty="0"/>
          </a:p>
          <a:p>
            <a:r>
              <a:rPr lang="en-US" dirty="0"/>
              <a:t>Each year, school districts spend approximately $1B in the State of Washington on goods and services in their General Fund alone. A large portion of that is on construction projects. Most of these expenditures are subject to state sales taxes. The largest source of construction funding is via local bond elections which means our local tax payers are paying for sales tax on any construction bond they passed and on the interest to service the bond. This is bad tax policy and needs to be addressed. Since it is not possible to exempt sales tax on school construction projects given that it is one of the reasons the state of Washington is able to charge sale tax to the federal government, this position would dedicate any state sales tax school districts pay to a special construction fund dedicated for school construction. </a:t>
            </a:r>
          </a:p>
          <a:p>
            <a:endParaRPr lang="en-US" dirty="0"/>
          </a:p>
        </p:txBody>
      </p:sp>
    </p:spTree>
    <p:extLst>
      <p:ext uri="{BB962C8B-B14F-4D97-AF65-F5344CB8AC3E}">
        <p14:creationId xmlns:p14="http://schemas.microsoft.com/office/powerpoint/2010/main" val="914132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INFORMATION: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a:t>
            </a:r>
            <a:r>
              <a:rPr lang="en-US" dirty="0"/>
              <a:t>. This change will impact every school district in the state making it easier to access capital construction funds and lessening the impact to the tax payers in our school districts who are being taxed twice. By dedicating taxes paid into a school construction fund, communities won’t have to pass bonds as often or for as much. Tax payers will know their tax for the bond tax is being used to support schools. </a:t>
            </a:r>
            <a:endParaRPr lang="en-US" dirty="0" smtClean="0"/>
          </a:p>
          <a:p>
            <a:endParaRPr lang="en-US" dirty="0"/>
          </a:p>
          <a:p>
            <a:r>
              <a:rPr lang="en-US" dirty="0"/>
              <a:t>2. Districts face an extraordinary burden when they attempt to pass a bond measure which requires a 60% approval rating to pass. Many districts have not been able to do so and therefore have limited ability to access state funding for school construction that is “unlocked” with the passage of a bond. The funds in this dedicated account would be accessible regardless of the passage of a bond. </a:t>
            </a:r>
            <a:endParaRPr lang="en-US" dirty="0" smtClean="0"/>
          </a:p>
          <a:p>
            <a:endParaRPr lang="en-US" dirty="0"/>
          </a:p>
          <a:p>
            <a:r>
              <a:rPr lang="en-US" dirty="0"/>
              <a:t>3. Sub-standard school buildings are present across Washington State. By dedicating the sales taxes paid by school districts into a fund for school construction, it will make it a bit easier to address that problem and give students the buildings needed for 21st Century learning. </a:t>
            </a:r>
          </a:p>
          <a:p>
            <a:endParaRPr lang="en-US" dirty="0"/>
          </a:p>
        </p:txBody>
      </p:sp>
    </p:spTree>
    <p:extLst>
      <p:ext uri="{BB962C8B-B14F-4D97-AF65-F5344CB8AC3E}">
        <p14:creationId xmlns:p14="http://schemas.microsoft.com/office/powerpoint/2010/main" val="1284601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Programs and Services – Proposals 59-62</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Social-emotional and Behavioral Support for Students </a:t>
            </a:r>
            <a:endParaRPr lang="en-US" b="1" dirty="0" smtClean="0"/>
          </a:p>
          <a:p>
            <a:r>
              <a:rPr lang="en-US" b="1" dirty="0"/>
              <a:t>Ample State Funding for School Nurses, Social Workers, Counselors, and Psychologists </a:t>
            </a:r>
            <a:endParaRPr lang="en-US" b="1" dirty="0" smtClean="0"/>
          </a:p>
          <a:p>
            <a:r>
              <a:rPr lang="en-US" b="1" dirty="0"/>
              <a:t>Fund Transitional Bilingual Instruction Program (TBIP) (ELL) and Learning Assistance Program (LAP) Based on Student Need </a:t>
            </a:r>
            <a:endParaRPr lang="en-US" b="1" dirty="0" smtClean="0"/>
          </a:p>
          <a:p>
            <a:r>
              <a:rPr lang="en-US" b="1" dirty="0"/>
              <a:t>Technology Funding Stream </a:t>
            </a:r>
            <a:endParaRPr lang="en-US" dirty="0"/>
          </a:p>
          <a:p>
            <a:r>
              <a:rPr lang="en-US" dirty="0"/>
              <a:t>Recommendation: DO PASS Submitted by: Legislative Committee </a:t>
            </a:r>
          </a:p>
          <a:p>
            <a:r>
              <a:rPr lang="en-US" dirty="0"/>
              <a:t>Introduced in: 2014 </a:t>
            </a:r>
          </a:p>
          <a:p>
            <a:r>
              <a:rPr lang="en-US" b="1" dirty="0"/>
              <a:t>WSSDA shall initiate and/or support legislation that creates a specific technology funding stream for school projects specific to creating sufficient technology capacity to successfully administer the Smarter Balanced state assessments. </a:t>
            </a:r>
          </a:p>
          <a:p>
            <a:r>
              <a:rPr lang="en-US" b="1" dirty="0"/>
              <a:t>ARGUMENT FOR: </a:t>
            </a:r>
            <a:endParaRPr lang="en-US" dirty="0"/>
          </a:p>
          <a:p>
            <a:r>
              <a:rPr lang="en-US" dirty="0"/>
              <a:t>All districts will administer Smarter Balanced Assessment Consortium (SBAC) tests. No student should be limited in their performance due to the technology available in their school. Without sufficient technology in every school, some students will struggle to complete the required SBAC tests. </a:t>
            </a:r>
          </a:p>
        </p:txBody>
      </p:sp>
    </p:spTree>
    <p:extLst>
      <p:ext uri="{BB962C8B-B14F-4D97-AF65-F5344CB8AC3E}">
        <p14:creationId xmlns:p14="http://schemas.microsoft.com/office/powerpoint/2010/main" val="1177898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a:t>
            </a:r>
            <a:endParaRPr lang="en-US" b="1"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This presentation, WSSDA Legislative Proposals, and the Agenda for the Legislative Assembly are posted in the School Boards OneNote Files.</a:t>
            </a:r>
            <a:r>
              <a:rPr lang="en-US" dirty="0"/>
              <a:t> </a:t>
            </a:r>
            <a:r>
              <a:rPr lang="en-US" dirty="0" smtClean="0"/>
              <a:t> Documents are available to the Public; recommend posting a link on the District’s Website.</a:t>
            </a:r>
          </a:p>
          <a:p>
            <a:endParaRPr lang="en-US" dirty="0" smtClean="0"/>
          </a:p>
          <a:p>
            <a:r>
              <a:rPr lang="en-US" dirty="0" smtClean="0"/>
              <a:t>2</a:t>
            </a:r>
            <a:r>
              <a:rPr lang="en-US" baseline="30000" dirty="0" smtClean="0"/>
              <a:t>nd</a:t>
            </a:r>
            <a:r>
              <a:rPr lang="en-US" dirty="0" smtClean="0"/>
              <a:t> reading and consideration for adoption is scheduled for our next Board Meeting on 19 Sep.</a:t>
            </a:r>
          </a:p>
          <a:p>
            <a:endParaRPr lang="en-US" dirty="0" smtClean="0"/>
          </a:p>
          <a:p>
            <a:r>
              <a:rPr lang="en-US" dirty="0" smtClean="0"/>
              <a:t>WSSDA Legislative Assembly is scheduled for the 23</a:t>
            </a:r>
            <a:r>
              <a:rPr lang="en-US" baseline="30000" dirty="0" smtClean="0"/>
              <a:t>rd</a:t>
            </a:r>
            <a:r>
              <a:rPr lang="en-US" dirty="0" smtClean="0"/>
              <a:t> &amp; 24</a:t>
            </a:r>
            <a:r>
              <a:rPr lang="en-US" baseline="30000" dirty="0" smtClean="0"/>
              <a:t>th</a:t>
            </a:r>
            <a:r>
              <a:rPr lang="en-US" dirty="0" smtClean="0"/>
              <a:t> SEPT in Spokane.   </a:t>
            </a:r>
          </a:p>
        </p:txBody>
      </p:sp>
    </p:spTree>
    <p:extLst>
      <p:ext uri="{BB962C8B-B14F-4D97-AF65-F5344CB8AC3E}">
        <p14:creationId xmlns:p14="http://schemas.microsoft.com/office/powerpoint/2010/main" val="495077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Legislative Positions (SLPs)</a:t>
            </a:r>
            <a:endParaRPr lang="en-US" dirty="0"/>
          </a:p>
        </p:txBody>
      </p:sp>
      <p:sp>
        <p:nvSpPr>
          <p:cNvPr id="3" name="Content Placeholder 2"/>
          <p:cNvSpPr>
            <a:spLocks noGrp="1"/>
          </p:cNvSpPr>
          <p:nvPr>
            <p:ph idx="1"/>
          </p:nvPr>
        </p:nvSpPr>
        <p:spPr/>
        <p:txBody>
          <a:bodyPr/>
          <a:lstStyle/>
          <a:p>
            <a:endParaRPr lang="en-US" dirty="0"/>
          </a:p>
          <a:p>
            <a:r>
              <a:rPr lang="en-US" dirty="0" smtClean="0"/>
              <a:t>Proposals </a:t>
            </a:r>
            <a:r>
              <a:rPr lang="en-US" dirty="0"/>
              <a:t>that have been adopted by the Legislative Assembly three times with no substantive changes and then adopted as an SLP in the fourth year. After achieving SLP status, they are no longer voted on every year and they remain part of WSSDAs ongoing legislative agenda unless they are eliminated. SLPs amended by a majority of the Assembly maintain their SLP status. </a:t>
            </a:r>
            <a:endParaRPr lang="en-US" dirty="0" smtClean="0"/>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164696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vital (what I consider) SLP’s</a:t>
            </a:r>
            <a:endParaRPr lang="en-US" dirty="0"/>
          </a:p>
        </p:txBody>
      </p:sp>
      <p:sp>
        <p:nvSpPr>
          <p:cNvPr id="3" name="Content Placeholder 2"/>
          <p:cNvSpPr>
            <a:spLocks noGrp="1"/>
          </p:cNvSpPr>
          <p:nvPr>
            <p:ph idx="1"/>
          </p:nvPr>
        </p:nvSpPr>
        <p:spPr/>
        <p:txBody>
          <a:bodyPr>
            <a:normAutofit fontScale="92500"/>
          </a:bodyPr>
          <a:lstStyle/>
          <a:p>
            <a:r>
              <a:rPr lang="en-US" b="1" dirty="0"/>
              <a:t>7.1.20 Forest Revenue Apportionment Withholding </a:t>
            </a:r>
            <a:endParaRPr lang="en-US" dirty="0"/>
          </a:p>
          <a:p>
            <a:r>
              <a:rPr lang="en-US" dirty="0"/>
              <a:t>WSSDA shall initiate and/or support legislation preventing the State from withholding moneys from the State’s monthly apportionment in the amount equal to state forest revenue or to the federal forest fees received by school districts from the federal government. </a:t>
            </a:r>
            <a:r>
              <a:rPr lang="en-US" dirty="0" smtClean="0"/>
              <a:t>(</a:t>
            </a:r>
            <a:r>
              <a:rPr lang="en-US" dirty="0"/>
              <a:t>Adopted 2013) </a:t>
            </a:r>
            <a:endParaRPr lang="en-US" dirty="0" smtClean="0"/>
          </a:p>
          <a:p>
            <a:endParaRPr lang="en-US" dirty="0" smtClean="0"/>
          </a:p>
          <a:p>
            <a:r>
              <a:rPr lang="en-US" b="1" dirty="0"/>
              <a:t>7.1.12 Full Funding of Basic Education </a:t>
            </a:r>
            <a:endParaRPr lang="en-US" dirty="0"/>
          </a:p>
          <a:p>
            <a:r>
              <a:rPr lang="en-US" dirty="0"/>
              <a:t>WSSDA shall initiate and/or support legislation that fully funds and implements all aspects of Washington’s redefined program of Basic Education as outlined in ESHB 2261. </a:t>
            </a:r>
            <a:r>
              <a:rPr lang="en-US" dirty="0" smtClean="0"/>
              <a:t>(</a:t>
            </a:r>
            <a:r>
              <a:rPr lang="en-US" dirty="0"/>
              <a:t>Adopted 2012) </a:t>
            </a:r>
            <a:endParaRPr lang="en-US" dirty="0" smtClean="0"/>
          </a:p>
          <a:p>
            <a:endParaRPr lang="en-US" dirty="0"/>
          </a:p>
        </p:txBody>
      </p:sp>
    </p:spTree>
    <p:extLst>
      <p:ext uri="{BB962C8B-B14F-4D97-AF65-F5344CB8AC3E}">
        <p14:creationId xmlns:p14="http://schemas.microsoft.com/office/powerpoint/2010/main" val="57032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7.1.16 School Construction </a:t>
            </a:r>
            <a:r>
              <a:rPr lang="en-US" dirty="0" smtClean="0"/>
              <a:t/>
            </a:r>
            <a:br>
              <a:rPr lang="en-US" dirty="0" smtClean="0"/>
            </a:br>
            <a:endParaRPr lang="en-US" dirty="0"/>
          </a:p>
        </p:txBody>
      </p:sp>
      <p:sp>
        <p:nvSpPr>
          <p:cNvPr id="3" name="Content Placeholder 2"/>
          <p:cNvSpPr>
            <a:spLocks noGrp="1"/>
          </p:cNvSpPr>
          <p:nvPr>
            <p:ph idx="1"/>
          </p:nvPr>
        </p:nvSpPr>
        <p:spPr>
          <a:xfrm>
            <a:off x="838200" y="1280160"/>
            <a:ext cx="10515600" cy="4896803"/>
          </a:xfrm>
        </p:spPr>
        <p:txBody>
          <a:bodyPr>
            <a:normAutofit/>
          </a:bodyPr>
          <a:lstStyle/>
          <a:p>
            <a:r>
              <a:rPr lang="en-US" sz="1600" b="1" dirty="0" smtClean="0"/>
              <a:t>WSSDA </a:t>
            </a:r>
            <a:r>
              <a:rPr lang="en-US" sz="1600" b="1" dirty="0"/>
              <a:t>supports “ample provision” for school construction through state policies that: </a:t>
            </a:r>
          </a:p>
          <a:p>
            <a:r>
              <a:rPr lang="en-US" sz="1600" dirty="0" smtClean="0"/>
              <a:t> </a:t>
            </a:r>
            <a:r>
              <a:rPr lang="en-US" sz="1600" dirty="0"/>
              <a:t>Fund school construction needs when districts are determined eligible; </a:t>
            </a:r>
          </a:p>
          <a:p>
            <a:r>
              <a:rPr lang="en-US" sz="1600" dirty="0" smtClean="0"/>
              <a:t> </a:t>
            </a:r>
            <a:r>
              <a:rPr lang="en-US" sz="1600" dirty="0"/>
              <a:t>Maintain a reliable system of funding that supports adequate planning at the local level; </a:t>
            </a:r>
          </a:p>
          <a:p>
            <a:r>
              <a:rPr lang="en-US" sz="1600" dirty="0" smtClean="0"/>
              <a:t> </a:t>
            </a:r>
            <a:r>
              <a:rPr lang="en-US" sz="1600" dirty="0"/>
              <a:t>Provide specific sources of revenue to support and enhance state trust revenue; </a:t>
            </a:r>
          </a:p>
          <a:p>
            <a:r>
              <a:rPr lang="en-US" sz="1600" dirty="0" smtClean="0"/>
              <a:t>Give </a:t>
            </a:r>
            <a:r>
              <a:rPr lang="en-US" sz="1600" dirty="0"/>
              <a:t>highest priority to projects that address un-housed student needs, either through new construction or remodeling </a:t>
            </a:r>
          </a:p>
          <a:p>
            <a:r>
              <a:rPr lang="en-US" sz="1600" dirty="0" smtClean="0"/>
              <a:t>Allocate </a:t>
            </a:r>
            <a:r>
              <a:rPr lang="en-US" sz="1600" dirty="0"/>
              <a:t>square footage to meet current and future program needs with square feet per student at least meeting the national average; </a:t>
            </a:r>
          </a:p>
          <a:p>
            <a:r>
              <a:rPr lang="en-US" sz="1600" dirty="0" smtClean="0"/>
              <a:t> </a:t>
            </a:r>
            <a:r>
              <a:rPr lang="en-US" sz="1600" dirty="0"/>
              <a:t>Fund actual construction costs including mandated green building costs; </a:t>
            </a:r>
          </a:p>
          <a:p>
            <a:r>
              <a:rPr lang="en-US" sz="1600" dirty="0" smtClean="0"/>
              <a:t>Fund </a:t>
            </a:r>
            <a:r>
              <a:rPr lang="en-US" sz="1600" dirty="0"/>
              <a:t>construction costs resulting from new legislation and changes in class size or graduation requirements; </a:t>
            </a:r>
          </a:p>
          <a:p>
            <a:r>
              <a:rPr lang="en-US" sz="1600" dirty="0" smtClean="0"/>
              <a:t>Allow </a:t>
            </a:r>
            <a:r>
              <a:rPr lang="en-US" sz="1600" dirty="0"/>
              <a:t>limited improvement of not more than 10 percent of the current value of the facility, such as energy retrofits, in existing facilities without requiring a review and/or upgrade of the entire building to meet current codes in other areas; and, </a:t>
            </a:r>
          </a:p>
          <a:p>
            <a:r>
              <a:rPr lang="en-US" sz="1600" dirty="0" smtClean="0"/>
              <a:t>Equalize </a:t>
            </a:r>
            <a:r>
              <a:rPr lang="en-US" sz="1600" dirty="0"/>
              <a:t>funding for modernization of existing school facilities in lieu of abandonment and new construction. </a:t>
            </a:r>
          </a:p>
          <a:p>
            <a:endParaRPr lang="en-US" sz="1600" dirty="0"/>
          </a:p>
          <a:p>
            <a:r>
              <a:rPr lang="en-US" sz="1600" dirty="0"/>
              <a:t>(Adopted 2001; Amended 2008 and 2015) </a:t>
            </a:r>
          </a:p>
        </p:txBody>
      </p:sp>
    </p:spTree>
    <p:extLst>
      <p:ext uri="{BB962C8B-B14F-4D97-AF65-F5344CB8AC3E}">
        <p14:creationId xmlns:p14="http://schemas.microsoft.com/office/powerpoint/2010/main" val="369023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7.1.18 Passage of School Finance Issues </a:t>
            </a:r>
            <a:endParaRPr lang="en-US" dirty="0"/>
          </a:p>
          <a:p>
            <a:r>
              <a:rPr lang="en-US" dirty="0"/>
              <a:t>WSSDA believes that passage of all school finance issues should be by a simple majority of the ballots cast on those issues. </a:t>
            </a:r>
            <a:endParaRPr lang="en-US" dirty="0" smtClean="0"/>
          </a:p>
          <a:p>
            <a:pPr marL="0" indent="0">
              <a:buNone/>
            </a:pPr>
            <a:endParaRPr lang="en-US" dirty="0"/>
          </a:p>
          <a:p>
            <a:r>
              <a:rPr lang="en-US" b="1" dirty="0" smtClean="0"/>
              <a:t>7.1.15 </a:t>
            </a:r>
            <a:r>
              <a:rPr lang="en-US" b="1" dirty="0"/>
              <a:t>Career and Technical Education Funding </a:t>
            </a:r>
            <a:endParaRPr lang="en-US" dirty="0"/>
          </a:p>
          <a:p>
            <a:r>
              <a:rPr lang="en-US" dirty="0"/>
              <a:t>WSSDA shall initiate and/or support legislative action that will amply fund career and technical education for seventh through twelfth grade, including appropriate staff, equipment and minor facility remodeling. </a:t>
            </a:r>
          </a:p>
          <a:p>
            <a:r>
              <a:rPr lang="en-US" dirty="0"/>
              <a:t>(Adopted 2011) </a:t>
            </a:r>
            <a:r>
              <a:rPr lang="en-US" dirty="0" smtClean="0"/>
              <a:t>Adopted </a:t>
            </a:r>
            <a:r>
              <a:rPr lang="en-US" dirty="0"/>
              <a:t>1977; Amended 2000 and 2001) </a:t>
            </a:r>
          </a:p>
        </p:txBody>
      </p:sp>
    </p:spTree>
    <p:extLst>
      <p:ext uri="{BB962C8B-B14F-4D97-AF65-F5344CB8AC3E}">
        <p14:creationId xmlns:p14="http://schemas.microsoft.com/office/powerpoint/2010/main" val="3314226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Legislative Positions Calendar</a:t>
            </a:r>
            <a:endParaRPr lang="en-US" dirty="0"/>
          </a:p>
        </p:txBody>
      </p:sp>
      <p:sp>
        <p:nvSpPr>
          <p:cNvPr id="3" name="Content Placeholder 2"/>
          <p:cNvSpPr>
            <a:spLocks noGrp="1"/>
          </p:cNvSpPr>
          <p:nvPr>
            <p:ph idx="1"/>
          </p:nvPr>
        </p:nvSpPr>
        <p:spPr>
          <a:xfrm>
            <a:off x="670560" y="1320800"/>
            <a:ext cx="10683240" cy="4856163"/>
          </a:xfrm>
        </p:spPr>
        <p:txBody>
          <a:bodyPr>
            <a:normAutofit fontScale="70000" lnSpcReduction="20000"/>
          </a:bodyPr>
          <a:lstStyle/>
          <a:p>
            <a:endParaRPr lang="en-US" dirty="0"/>
          </a:p>
          <a:p>
            <a:r>
              <a:rPr lang="en-US" dirty="0"/>
              <a:t> Standing Legislative Positions (SLPs) are positions that are so important or universally accepted by school directors that they do not need to be reintroduced every year to remain on WSSDA’s legislative agenda. Once, adopted, these positions remain SLPs until they are amended or eliminated. </a:t>
            </a:r>
            <a:endParaRPr lang="en-US" dirty="0" smtClean="0"/>
          </a:p>
          <a:p>
            <a:endParaRPr lang="en-US" dirty="0"/>
          </a:p>
          <a:p>
            <a:r>
              <a:rPr lang="en-US" dirty="0"/>
              <a:t>The Standing Positions Calendar is divided into three parts: Additions to SLPs, amendments to SLPs, and elimination of SLPs. </a:t>
            </a:r>
            <a:endParaRPr lang="en-US" dirty="0" smtClean="0"/>
          </a:p>
          <a:p>
            <a:endParaRPr lang="en-US" dirty="0"/>
          </a:p>
          <a:p>
            <a:r>
              <a:rPr lang="en-US" dirty="0"/>
              <a:t>Part 1 considers proposals that are eligible to become SLPs. These positions have been approved by the Legislative Assembly three times, without substantive changes. If approved by the Assembly again this year, these proposals will become part of the association’s Standing Legislative Positions. </a:t>
            </a:r>
            <a:endParaRPr lang="en-US" dirty="0" smtClean="0"/>
          </a:p>
          <a:p>
            <a:endParaRPr lang="en-US" dirty="0"/>
          </a:p>
          <a:p>
            <a:r>
              <a:rPr lang="en-US" dirty="0"/>
              <a:t>Part 2 and Part 3 include proposals to amend or eliminate existing SLPs. Most of these proposals come from the Legislative Committee as a result of their annual review of 20% of SLPs (per WSSDA By-laws, Article IX, Section 6, B-3). However, districts may also propose amendments or eliminations. </a:t>
            </a:r>
          </a:p>
        </p:txBody>
      </p:sp>
    </p:spTree>
    <p:extLst>
      <p:ext uri="{BB962C8B-B14F-4D97-AF65-F5344CB8AC3E}">
        <p14:creationId xmlns:p14="http://schemas.microsoft.com/office/powerpoint/2010/main" val="803278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40" y="223521"/>
            <a:ext cx="10703560" cy="1198880"/>
          </a:xfrm>
        </p:spPr>
        <p:txBody>
          <a:bodyPr>
            <a:normAutofit fontScale="90000"/>
          </a:bodyPr>
          <a:lstStyle/>
          <a:p>
            <a:r>
              <a:rPr lang="en-US" b="1" dirty="0" smtClean="0"/>
              <a:t/>
            </a:r>
            <a:br>
              <a:rPr lang="en-US" b="1" dirty="0" smtClean="0"/>
            </a:br>
            <a:r>
              <a:rPr lang="en-US" b="1" dirty="0" smtClean="0"/>
              <a:t>Part One: Additions to Standing Positions </a:t>
            </a:r>
            <a:br>
              <a:rPr lang="en-US" b="1" dirty="0" smtClean="0"/>
            </a:br>
            <a:r>
              <a:rPr lang="en-US" dirty="0" smtClean="0"/>
              <a:t>14 Proposals listed</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These are positions that were </a:t>
            </a:r>
            <a:r>
              <a:rPr lang="en-US" dirty="0"/>
              <a:t>adopted by Legislative Assemblies in 2013, 2014 and 2015 making them eligible to become SLPs this year. </a:t>
            </a:r>
            <a:endParaRPr lang="en-US" dirty="0" smtClean="0"/>
          </a:p>
          <a:p>
            <a:endParaRPr lang="en-US" dirty="0" smtClean="0"/>
          </a:p>
          <a:p>
            <a:r>
              <a:rPr lang="en-US" dirty="0" smtClean="0"/>
              <a:t>The </a:t>
            </a:r>
            <a:r>
              <a:rPr lang="en-US" dirty="0"/>
              <a:t>Legislative Committee voted to bring these forward to the Assembly again this year. </a:t>
            </a:r>
          </a:p>
        </p:txBody>
      </p:sp>
    </p:spTree>
    <p:extLst>
      <p:ext uri="{BB962C8B-B14F-4D97-AF65-F5344CB8AC3E}">
        <p14:creationId xmlns:p14="http://schemas.microsoft.com/office/powerpoint/2010/main" val="673407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proposals – 6 Proposals</a:t>
            </a:r>
            <a:endParaRPr lang="en-US" dirty="0"/>
          </a:p>
        </p:txBody>
      </p:sp>
      <p:sp>
        <p:nvSpPr>
          <p:cNvPr id="3" name="Content Placeholder 2"/>
          <p:cNvSpPr>
            <a:spLocks noGrp="1"/>
          </p:cNvSpPr>
          <p:nvPr>
            <p:ph idx="1"/>
          </p:nvPr>
        </p:nvSpPr>
        <p:spPr/>
        <p:txBody>
          <a:bodyPr/>
          <a:lstStyle/>
          <a:p>
            <a:r>
              <a:rPr lang="en-US" dirty="0"/>
              <a:t>Part Two considers amendments to current Standing Legislative Positions (SLPs). Article IX, Section 6, B-3 of WSSDA’s by-laws directs the Legislative Committee to review about 20% of the association’s SLPs for possible updates through amendment or elimination</a:t>
            </a:r>
            <a:r>
              <a:rPr lang="en-US" dirty="0" smtClean="0"/>
              <a:t>.</a:t>
            </a:r>
          </a:p>
          <a:p>
            <a:r>
              <a:rPr lang="en-US" dirty="0" smtClean="0"/>
              <a:t> </a:t>
            </a:r>
            <a:r>
              <a:rPr lang="en-US" dirty="0"/>
              <a:t>Districts may also propose amendments or eliminations through the position solicitation process each spring. </a:t>
            </a:r>
            <a:endParaRPr lang="en-US" dirty="0" smtClean="0"/>
          </a:p>
          <a:p>
            <a:r>
              <a:rPr lang="en-US" dirty="0" smtClean="0"/>
              <a:t>In </a:t>
            </a:r>
            <a:r>
              <a:rPr lang="en-US" dirty="0"/>
              <a:t>spring 2016, a sub-committee of WSSDA’s Legislative Committee and Board of Directors reviewed 100% of the SLPs in an effort to streamline and/or consolidate like-positions and/or positions that may be out-of-date. </a:t>
            </a:r>
          </a:p>
        </p:txBody>
      </p:sp>
    </p:spTree>
    <p:extLst>
      <p:ext uri="{BB962C8B-B14F-4D97-AF65-F5344CB8AC3E}">
        <p14:creationId xmlns:p14="http://schemas.microsoft.com/office/powerpoint/2010/main" val="1398170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3094</Words>
  <Application>Microsoft Office PowerPoint</Application>
  <PresentationFormat>Widescreen</PresentationFormat>
  <Paragraphs>166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2017 WSSDA  Legislative Positions</vt:lpstr>
      <vt:lpstr>WSSDA 2015 Legislative Assembly – Priority Ranking for 2016  </vt:lpstr>
      <vt:lpstr>Standing Legislative Positions (SLPs)</vt:lpstr>
      <vt:lpstr>Current vital (what I consider) SLP’s</vt:lpstr>
      <vt:lpstr>7.1.16 School Construction  </vt:lpstr>
      <vt:lpstr>PowerPoint Presentation</vt:lpstr>
      <vt:lpstr>Standing Legislative Positions Calendar</vt:lpstr>
      <vt:lpstr> Part One: Additions to Standing Positions  14 Proposals listed </vt:lpstr>
      <vt:lpstr>Part 2 proposals – 6 Proposals</vt:lpstr>
      <vt:lpstr>FUNDING AND ALLOCATIONS  STATE FUNDING, APPORTIONMENT, AND LEVIES</vt:lpstr>
      <vt:lpstr>Part Three: Eliminations of Standing Legislative Positions – 3 have been identified </vt:lpstr>
      <vt:lpstr>7.1.23 Grandfathered Inequities  </vt:lpstr>
      <vt:lpstr>Regular Calendar – 37 proposals listed </vt:lpstr>
      <vt:lpstr>Expanding Access to and Equitable Funding for all Dual Credit Options  </vt:lpstr>
      <vt:lpstr>A more clearly defined, online High School and Beyond Plan for Every Student  </vt:lpstr>
      <vt:lpstr>Attract and Retain High Quality Staff in Hard-to-staff Schools </vt:lpstr>
      <vt:lpstr>Regional Collaboration of Choice/Magnet Programs  </vt:lpstr>
      <vt:lpstr>School Board Compensation – Proposals 45</vt:lpstr>
      <vt:lpstr>ARGUMENT FOR: </vt:lpstr>
      <vt:lpstr>ARGUMENT AGAINST</vt:lpstr>
      <vt:lpstr>Public Record Requests </vt:lpstr>
      <vt:lpstr>FUNDING AND ALLOCATIONS  STATE FUNDING, APPORTIONMENT, AND LEVIES:</vt:lpstr>
      <vt:lpstr>PowerPoint Presentation</vt:lpstr>
      <vt:lpstr>CONSTRUCTION AND TRANSPORTATION FUNDING:  Item NBR 58</vt:lpstr>
      <vt:lpstr>ADDITIONAL INFORMATION:  </vt:lpstr>
      <vt:lpstr>Student Programs and Services – Proposals 59-62</vt:lpstr>
      <vt:lpstr>Other</vt:lpstr>
    </vt:vector>
  </TitlesOfParts>
  <Company>Sequim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2016-2017 WSSDA Standing Leg Posditions</dc:title>
  <dc:creator>James Stoffer</dc:creator>
  <cp:lastModifiedBy>mwalsh</cp:lastModifiedBy>
  <cp:revision>15</cp:revision>
  <dcterms:created xsi:type="dcterms:W3CDTF">2016-09-02T03:15:34Z</dcterms:created>
  <dcterms:modified xsi:type="dcterms:W3CDTF">2016-09-02T16:28:32Z</dcterms:modified>
</cp:coreProperties>
</file>